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322" r:id="rId3"/>
    <p:sldId id="257" r:id="rId4"/>
    <p:sldId id="309" r:id="rId5"/>
    <p:sldId id="310" r:id="rId6"/>
    <p:sldId id="323" r:id="rId7"/>
    <p:sldId id="324" r:id="rId8"/>
    <p:sldId id="325" r:id="rId9"/>
    <p:sldId id="326" r:id="rId10"/>
    <p:sldId id="329" r:id="rId11"/>
    <p:sldId id="327" r:id="rId12"/>
    <p:sldId id="328" r:id="rId13"/>
    <p:sldId id="335" r:id="rId14"/>
    <p:sldId id="334" r:id="rId15"/>
    <p:sldId id="336" r:id="rId16"/>
    <p:sldId id="330" r:id="rId17"/>
    <p:sldId id="33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. Willie Wells" initials="WWW" lastIdx="1" clrIdx="0">
    <p:extLst>
      <p:ext uri="{19B8F6BF-5375-455C-9EA6-DF929625EA0E}">
        <p15:presenceInfo xmlns:p15="http://schemas.microsoft.com/office/powerpoint/2012/main" userId="e9a14a9fe01a13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.Willie\Desktop\NimbusLab\flight_testing\m_file\stats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Sheet1!$K$32</c:f>
              <c:strCache>
                <c:ptCount val="1"/>
                <c:pt idx="0">
                  <c:v>Types of Failures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42-4B60-97E4-CF7B011C6A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42-4B60-97E4-CF7B011C6A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642-4B60-97E4-CF7B011C6A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642-4B60-97E4-CF7B011C6AE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Sheet1!$J$33:$J$36</c:f>
              <c:strCache>
                <c:ptCount val="4"/>
                <c:pt idx="0">
                  <c:v>Packet Time Delay</c:v>
                </c:pt>
                <c:pt idx="1">
                  <c:v>Communication Interruption</c:v>
                </c:pt>
                <c:pt idx="2">
                  <c:v>Hardware</c:v>
                </c:pt>
                <c:pt idx="3">
                  <c:v>Alternating Control Input Source</c:v>
                </c:pt>
              </c:strCache>
            </c:strRef>
          </c:cat>
          <c:val>
            <c:numRef>
              <c:f>Sheet1!$K$33:$K$36</c:f>
              <c:numCache>
                <c:formatCode>General</c:formatCode>
                <c:ptCount val="4"/>
                <c:pt idx="0">
                  <c:v>125</c:v>
                </c:pt>
                <c:pt idx="1">
                  <c:v>8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42-4B60-97E4-CF7B011C6AE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F9C6C-B895-42E2-80E9-C70E676D3E46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D9487-3DA9-472F-A6BB-E5060CA9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3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Time of day</a:t>
            </a:r>
          </a:p>
          <a:p>
            <a:r>
              <a:rPr lang="en-US" dirty="0"/>
              <a:t>Defense, title </a:t>
            </a:r>
          </a:p>
          <a:p>
            <a:r>
              <a:rPr lang="en-US" dirty="0"/>
              <a:t>Work at,</a:t>
            </a:r>
            <a:r>
              <a:rPr lang="en-US" baseline="0" dirty="0"/>
              <a:t> funded 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delayed control messages accounted for 125 failures.</a:t>
            </a:r>
          </a:p>
          <a:p>
            <a:r>
              <a:rPr lang="en-US" dirty="0"/>
              <a:t>Vehicle position topic – do not say subject pose</a:t>
            </a:r>
          </a:p>
          <a:p>
            <a:r>
              <a:rPr lang="en-US" dirty="0"/>
              <a:t>Effect of position vs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31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time delay will cause the controlled system to exhibit unexpected behavior. </a:t>
            </a:r>
          </a:p>
          <a:p>
            <a:r>
              <a:rPr lang="en-US" dirty="0"/>
              <a:t>discuss why this is important and what can be learned from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26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state, (flight vs ground states), legends, dots</a:t>
            </a:r>
          </a:p>
          <a:p>
            <a:r>
              <a:rPr lang="en-US" dirty="0" err="1"/>
              <a:t>mo</a:t>
            </a:r>
            <a:endParaRPr lang="en-US" dirty="0"/>
          </a:p>
          <a:p>
            <a:r>
              <a:rPr lang="en-US" dirty="0"/>
              <a:t>Time delay in state progression, rate </a:t>
            </a:r>
            <a:r>
              <a:rPr lang="en-US" dirty="0">
                <a:sym typeface="Wingdings" panose="05000000000000000000" pitchFamily="2" charset="2"/>
              </a:rPr>
              <a:t> poll status </a:t>
            </a:r>
            <a:r>
              <a:rPr lang="en-US" dirty="0"/>
              <a:t>1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48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tests,</a:t>
            </a:r>
            <a:r>
              <a:rPr lang="en-US" baseline="0" dirty="0"/>
              <a:t> 1.1,rate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40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tests,</a:t>
            </a:r>
            <a:r>
              <a:rPr lang="en-US" baseline="0" dirty="0"/>
              <a:t> 1.1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1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remind people of what you did. </a:t>
            </a:r>
          </a:p>
          <a:p>
            <a:r>
              <a:rPr lang="en-US" dirty="0"/>
              <a:t>Navigation task for radio test, manual piloted, test and automate outdoor </a:t>
            </a:r>
            <a:r>
              <a:rPr lang="en-US" dirty="0" err="1"/>
              <a:t>nav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0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Rotor craft, hover, presence of delayed packets, safer system</a:t>
            </a:r>
          </a:p>
          <a:p>
            <a:r>
              <a:rPr lang="en-US" dirty="0"/>
              <a:t>No correlate</a:t>
            </a:r>
            <a:r>
              <a:rPr lang="en-US" baseline="0" dirty="0"/>
              <a:t> </a:t>
            </a:r>
            <a:r>
              <a:rPr lang="en-US" dirty="0"/>
              <a:t>Power and vehicle performance</a:t>
            </a:r>
          </a:p>
          <a:p>
            <a:r>
              <a:rPr lang="en-US" dirty="0" err="1"/>
              <a:t>ARDrone</a:t>
            </a:r>
            <a:r>
              <a:rPr lang="en-US" dirty="0"/>
              <a:t> propellers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increased power consumption, no difference other 2 types. </a:t>
            </a:r>
          </a:p>
          <a:p>
            <a:r>
              <a:rPr lang="en-US" dirty="0"/>
              <a:t>Propeller type, no effect,</a:t>
            </a:r>
            <a:r>
              <a:rPr lang="en-US" baseline="0" dirty="0"/>
              <a:t> </a:t>
            </a:r>
            <a:r>
              <a:rPr lang="en-US" dirty="0"/>
              <a:t>position error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of  UAV use globally, </a:t>
            </a:r>
            <a:r>
              <a:rPr lang="en-US" baseline="0" dirty="0"/>
              <a:t>Why should I care? </a:t>
            </a:r>
            <a:endParaRPr lang="en-US" dirty="0"/>
          </a:p>
          <a:p>
            <a:r>
              <a:rPr lang="en-US" baseline="0" dirty="0"/>
              <a:t>These advantages, </a:t>
            </a:r>
            <a:r>
              <a:rPr lang="en-US" baseline="0" dirty="0" err="1"/>
              <a:t>uavs</a:t>
            </a:r>
            <a:r>
              <a:rPr lang="en-US" baseline="0" dirty="0"/>
              <a:t> are faster at gathering data, </a:t>
            </a:r>
            <a:r>
              <a:rPr lang="en-US" baseline="0" dirty="0" err="1"/>
              <a:t>uavs</a:t>
            </a:r>
            <a:r>
              <a:rPr lang="en-US" baseline="0" dirty="0"/>
              <a:t> reduce human risk natural disaster, deploy </a:t>
            </a:r>
            <a:r>
              <a:rPr lang="en-US" baseline="0" dirty="0" err="1"/>
              <a:t>uav</a:t>
            </a:r>
            <a:r>
              <a:rPr lang="en-US" baseline="0" dirty="0"/>
              <a:t> cheaper than hiring someone</a:t>
            </a:r>
          </a:p>
          <a:p>
            <a:r>
              <a:rPr lang="en-US" baseline="0" dirty="0"/>
              <a:t>Manned aircraft more reliable</a:t>
            </a:r>
            <a:r>
              <a:rPr lang="en-US" dirty="0"/>
              <a:t>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6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of dissertation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1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  <a:p>
            <a:r>
              <a:rPr lang="en-US" dirty="0"/>
              <a:t>You should start off with the Motivation and Contribution of your work. If your work's motivation is interesting, then I will be motivated to listen. This also can be a good place to present the central research question of your work, so that I can know what I'm supposed to tie what I hear later back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39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 setup?</a:t>
            </a:r>
          </a:p>
          <a:p>
            <a:r>
              <a:rPr lang="en-US" dirty="0"/>
              <a:t>Define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 test procedure</a:t>
            </a:r>
          </a:p>
          <a:p>
            <a:r>
              <a:rPr lang="en-US" dirty="0"/>
              <a:t>Manual flight – </a:t>
            </a:r>
            <a:r>
              <a:rPr lang="en-US" dirty="0" err="1"/>
              <a:t>uav</a:t>
            </a:r>
            <a:r>
              <a:rPr lang="en-US" dirty="0"/>
              <a:t> working prior to repeated tests</a:t>
            </a:r>
          </a:p>
          <a:p>
            <a:r>
              <a:rPr lang="en-US" dirty="0"/>
              <a:t>Test setup, start</a:t>
            </a:r>
            <a:r>
              <a:rPr lang="en-US" baseline="0" dirty="0"/>
              <a:t> auto test </a:t>
            </a:r>
            <a:r>
              <a:rPr lang="en-US" baseline="0" dirty="0" err="1"/>
              <a:t>sw</a:t>
            </a:r>
            <a:r>
              <a:rPr lang="en-US" baseline="0" dirty="0"/>
              <a:t>, watch test maneuvers, auto test </a:t>
            </a:r>
            <a:r>
              <a:rPr lang="en-US" baseline="0" dirty="0" err="1"/>
              <a:t>sw</a:t>
            </a:r>
            <a:r>
              <a:rPr lang="en-US" baseline="0" dirty="0"/>
              <a:t> </a:t>
            </a:r>
            <a:r>
              <a:rPr lang="en-US" baseline="0" dirty="0" err="1"/>
              <a:t>shutsdown</a:t>
            </a:r>
            <a:r>
              <a:rPr lang="en-US" baseline="0" dirty="0"/>
              <a:t>, change log, start another test</a:t>
            </a:r>
            <a:endParaRPr lang="en-US" dirty="0"/>
          </a:p>
          <a:p>
            <a:r>
              <a:rPr lang="en-US" dirty="0"/>
              <a:t>Cage,</a:t>
            </a:r>
            <a:r>
              <a:rPr lang="en-US" baseline="0" dirty="0"/>
              <a:t> motion capture cameras and reflective markers, + reduce test 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0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operation of motors; 90,180, </a:t>
            </a:r>
            <a:r>
              <a:rPr lang="en-US" dirty="0" err="1"/>
              <a:t>cw</a:t>
            </a:r>
            <a:r>
              <a:rPr lang="en-US" dirty="0"/>
              <a:t>, </a:t>
            </a:r>
            <a:r>
              <a:rPr lang="en-US" dirty="0" err="1"/>
              <a:t>ccw</a:t>
            </a:r>
            <a:r>
              <a:rPr lang="en-US" dirty="0"/>
              <a:t>; 1; 2; 3; land and turn off motors for next</a:t>
            </a:r>
            <a:r>
              <a:rPr lang="en-US" baseline="0" dirty="0"/>
              <a:t> test</a:t>
            </a:r>
            <a:endParaRPr lang="en-US" dirty="0"/>
          </a:p>
          <a:p>
            <a:r>
              <a:rPr lang="en-US" b="1" dirty="0"/>
              <a:t>Replicate basic rotor craft flight</a:t>
            </a:r>
            <a:r>
              <a:rPr lang="en-US" b="1" baseline="0" dirty="0"/>
              <a:t> maneuvers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45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failures through repeated flight.</a:t>
            </a:r>
          </a:p>
          <a:p>
            <a:r>
              <a:rPr lang="en-US" dirty="0"/>
              <a:t>Under these conditions  a UAV fails</a:t>
            </a:r>
          </a:p>
          <a:p>
            <a:r>
              <a:rPr lang="en-US" dirty="0" err="1"/>
              <a:t>Hw</a:t>
            </a:r>
            <a:r>
              <a:rPr lang="en-US" dirty="0"/>
              <a:t> vs all failures, relate </a:t>
            </a:r>
            <a:r>
              <a:rPr lang="en-US" dirty="0" err="1"/>
              <a:t>rw</a:t>
            </a:r>
            <a:r>
              <a:rPr lang="en-US" dirty="0"/>
              <a:t>; </a:t>
            </a:r>
            <a:r>
              <a:rPr lang="en-US" dirty="0" err="1"/>
              <a:t>comm</a:t>
            </a:r>
            <a:r>
              <a:rPr lang="en-US" dirty="0"/>
              <a:t> interrupt; control input;</a:t>
            </a:r>
          </a:p>
          <a:p>
            <a:r>
              <a:rPr lang="en-US" dirty="0"/>
              <a:t>Packet time delay </a:t>
            </a:r>
            <a:r>
              <a:rPr lang="en-US" dirty="0" err="1"/>
              <a:t>signifiicant</a:t>
            </a:r>
            <a:endParaRPr lang="en-US" dirty="0"/>
          </a:p>
          <a:p>
            <a:pPr marL="0" indent="0" algn="l">
              <a:buNone/>
            </a:pPr>
            <a:r>
              <a:rPr lang="en-US" dirty="0"/>
              <a:t>Research Question,</a:t>
            </a:r>
            <a:r>
              <a:rPr lang="en-US" baseline="0" dirty="0"/>
              <a:t> Setup, Results, and Implication</a:t>
            </a:r>
          </a:p>
          <a:p>
            <a:pPr marL="0" indent="0" algn="l">
              <a:buNone/>
            </a:pPr>
            <a:r>
              <a:rPr lang="en-US" dirty="0"/>
              <a:t>discuss takeaways from slide; why tests show something valuable;</a:t>
            </a:r>
            <a:r>
              <a:rPr lang="en-US" baseline="0" dirty="0"/>
              <a:t> </a:t>
            </a:r>
            <a:r>
              <a:rPr lang="en-US" dirty="0"/>
              <a:t>what others can learn from them.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3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sensor request to control</a:t>
            </a:r>
            <a:r>
              <a:rPr lang="en-US" baseline="0" dirty="0"/>
              <a:t> input</a:t>
            </a:r>
          </a:p>
          <a:p>
            <a:r>
              <a:rPr lang="en-US" baseline="0" dirty="0"/>
              <a:t>  Longest path: </a:t>
            </a:r>
            <a:r>
              <a:rPr lang="en-US" dirty="0"/>
              <a:t>12 messages need to be published</a:t>
            </a:r>
            <a:r>
              <a:rPr lang="en-US" baseline="0" dirty="0"/>
              <a:t>, sensor (robot), time delay</a:t>
            </a:r>
            <a:endParaRPr lang="en-US" dirty="0"/>
          </a:p>
          <a:p>
            <a:r>
              <a:rPr lang="en-US" baseline="0" dirty="0"/>
              <a:t>      6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msg</a:t>
            </a:r>
            <a:r>
              <a:rPr lang="en-US" dirty="0"/>
              <a:t> longest</a:t>
            </a:r>
            <a:r>
              <a:rPr lang="en-US" baseline="0" dirty="0"/>
              <a:t> path – Testing Software</a:t>
            </a:r>
          </a:p>
          <a:p>
            <a:r>
              <a:rPr lang="en-US" baseline="0" dirty="0"/>
              <a:t>  Shortest path: 6 messages, sensor (</a:t>
            </a:r>
            <a:r>
              <a:rPr lang="en-US" baseline="0" dirty="0" err="1"/>
              <a:t>Vicon</a:t>
            </a:r>
            <a:r>
              <a:rPr lang="en-US" baseline="0" dirty="0"/>
              <a:t>) </a:t>
            </a:r>
            <a:r>
              <a:rPr lang="en-US" baseline="0" dirty="0">
                <a:sym typeface="Wingdings" panose="05000000000000000000" pitchFamily="2" charset="2"/>
              </a:rPr>
              <a:t> control input</a:t>
            </a:r>
          </a:p>
          <a:p>
            <a:r>
              <a:rPr lang="en-US" baseline="0" dirty="0"/>
              <a:t>The following example display delay </a:t>
            </a:r>
            <a:r>
              <a:rPr lang="en-US" baseline="0" dirty="0" err="1"/>
              <a:t>Vicon</a:t>
            </a:r>
            <a:r>
              <a:rPr lang="en-US" baseline="0" dirty="0"/>
              <a:t> and control, there are delays on long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9487-3DA9-472F-A6BB-E5060CA96D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17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AE7-0004-4BDD-8F25-33ACAFB17349}" type="datetime1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9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5BFE-6597-4A17-BA33-42BE8B1E340C}" type="datetime1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9EB66-2594-4EB6-B403-7BE1F4241F6F}" type="datetime1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9CC4-343C-4AE7-A37A-7DC8A5DB2BE8}" type="datetime1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5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2226-58F5-48AD-8BA5-8C13C293D6ED}" type="datetime1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7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4775E-7DA4-43D7-A765-F3BF6DA16194}" type="datetime1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166BF-DF3D-4D9E-A4D0-A63F54E2AAD6}" type="datetime1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7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E676E-A269-4FB0-A471-469642DE49D3}" type="datetime1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3AA55-E1ED-454A-9020-145608395B87}" type="datetime1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2531-F167-4778-8BC5-91E478A543EA}" type="datetime1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1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52D1-F7D0-4118-B490-EF173C83C717}" type="datetime1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0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9DD6F-3B1A-4758-8889-BF3BFA04029F}" type="datetime1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6C219-6B3E-4013-91D6-20742D645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19494"/>
            <a:ext cx="9634921" cy="1852826"/>
          </a:xfrm>
        </p:spPr>
        <p:txBody>
          <a:bodyPr>
            <a:normAutofit/>
          </a:bodyPr>
          <a:lstStyle/>
          <a:p>
            <a:r>
              <a:rPr lang="en-US" dirty="0"/>
              <a:t>Unmanned Aerial Vehicle Flight System Jitter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3119"/>
            <a:ext cx="9144000" cy="534956"/>
          </a:xfrm>
        </p:spPr>
        <p:txBody>
          <a:bodyPr/>
          <a:lstStyle/>
          <a:p>
            <a:r>
              <a:rPr lang="en-US" dirty="0"/>
              <a:t>William Willie Wells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5772" y="501039"/>
            <a:ext cx="2442122" cy="100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04820" y="475077"/>
            <a:ext cx="1535795" cy="1116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827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76" y="14756"/>
            <a:ext cx="6243735" cy="8375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Packet Time Delay 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10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58" y="1118590"/>
            <a:ext cx="6013142" cy="4508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t="2036" r="5050"/>
          <a:stretch/>
        </p:blipFill>
        <p:spPr>
          <a:xfrm>
            <a:off x="363387" y="1113008"/>
            <a:ext cx="5610577" cy="4513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387" y="5887476"/>
            <a:ext cx="53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    Control Software Position     Target Position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0365" y="6015155"/>
            <a:ext cx="101600" cy="1128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36325" y="6015154"/>
            <a:ext cx="101600" cy="112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0190" y="5475428"/>
            <a:ext cx="53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    Control Software Position     Target Position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47168" y="5603107"/>
            <a:ext cx="101600" cy="112889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083128" y="5603106"/>
            <a:ext cx="101600" cy="112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7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7" t="3795" r="8687" b="49773"/>
          <a:stretch/>
        </p:blipFill>
        <p:spPr>
          <a:xfrm>
            <a:off x="3405451" y="1932880"/>
            <a:ext cx="3293528" cy="2821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205" y="-13718"/>
            <a:ext cx="7325279" cy="9547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Packet Time Delay 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2036" r="8398"/>
          <a:stretch/>
        </p:blipFill>
        <p:spPr>
          <a:xfrm>
            <a:off x="6698979" y="1140954"/>
            <a:ext cx="5305213" cy="44053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81868" y="1932881"/>
            <a:ext cx="428977" cy="200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51711" r="52980" b="2219"/>
          <a:stretch/>
        </p:blipFill>
        <p:spPr>
          <a:xfrm>
            <a:off x="11314" y="1932881"/>
            <a:ext cx="3341487" cy="28214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119006" y="4965634"/>
            <a:ext cx="298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    East     North     Up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0333" y="5088201"/>
            <a:ext cx="112890" cy="1128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3801" y="5088200"/>
            <a:ext cx="101600" cy="112889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12252" y="5093839"/>
            <a:ext cx="101600" cy="112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29778" y="5766641"/>
            <a:ext cx="53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    Control Software Position     Target Position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66756" y="5894320"/>
            <a:ext cx="101600" cy="1128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402716" y="5894319"/>
            <a:ext cx="101600" cy="112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6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" t="4696" r="8145" b="65279"/>
          <a:stretch/>
        </p:blipFill>
        <p:spPr>
          <a:xfrm>
            <a:off x="6716890" y="1097256"/>
            <a:ext cx="4820356" cy="1273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 t="4425" r="8305" b="3904"/>
          <a:stretch/>
        </p:blipFill>
        <p:spPr>
          <a:xfrm>
            <a:off x="6716890" y="2436914"/>
            <a:ext cx="4820356" cy="377899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3692" y="1118564"/>
            <a:ext cx="8870941" cy="1784704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3693" y="1579845"/>
            <a:ext cx="8870940" cy="3015849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30" y="0"/>
            <a:ext cx="10515600" cy="6879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/>
              <a:t>Packet Time</a:t>
            </a:r>
            <a:r>
              <a:rPr lang="en-US" dirty="0"/>
              <a:t> Delay Example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12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44633" y="1118564"/>
            <a:ext cx="1329815" cy="461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820900" y="1118564"/>
            <a:ext cx="4753549" cy="1784704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820901" y="1579845"/>
            <a:ext cx="4753547" cy="3015849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9" t="6131" r="25213" b="84101"/>
          <a:stretch/>
        </p:blipFill>
        <p:spPr>
          <a:xfrm>
            <a:off x="373692" y="2903268"/>
            <a:ext cx="5447208" cy="16924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702130" y="4711254"/>
            <a:ext cx="466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   Target State      Control Software State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987935" y="4839476"/>
            <a:ext cx="101600" cy="112889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616441" y="4839476"/>
            <a:ext cx="101600" cy="112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976535" y="6356350"/>
            <a:ext cx="4131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Legend:     Control Software Position     Target Position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90556" y="6442506"/>
            <a:ext cx="101600" cy="112889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750781" y="6442505"/>
            <a:ext cx="101600" cy="112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1239"/>
          </a:xfrm>
        </p:spPr>
        <p:txBody>
          <a:bodyPr/>
          <a:lstStyle/>
          <a:p>
            <a:pPr algn="ctr"/>
            <a:r>
              <a:rPr lang="en-US" dirty="0"/>
              <a:t>Pose Jitter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13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5" y="1690688"/>
            <a:ext cx="5803995" cy="435133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78" y="1690688"/>
            <a:ext cx="58039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5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14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11241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if(</a:t>
            </a:r>
            <a:r>
              <a:rPr lang="en-US" sz="2400" dirty="0" err="1"/>
              <a:t>state.state</a:t>
            </a:r>
            <a:r>
              <a:rPr lang="en-US" sz="2400" dirty="0"/>
              <a:t> &gt; 6){ </a:t>
            </a:r>
          </a:p>
          <a:p>
            <a:r>
              <a:rPr lang="en-US" sz="2400" dirty="0"/>
              <a:t>    if(</a:t>
            </a:r>
            <a:r>
              <a:rPr lang="en-US" sz="2400" dirty="0" err="1"/>
              <a:t>fabs</a:t>
            </a:r>
            <a:r>
              <a:rPr lang="en-US" sz="2400" dirty="0"/>
              <a:t>((</a:t>
            </a:r>
            <a:r>
              <a:rPr lang="en-US" sz="2400" dirty="0" err="1"/>
              <a:t>ros</a:t>
            </a:r>
            <a:r>
              <a:rPr lang="en-US" sz="2400" dirty="0"/>
              <a:t>::Time::now() - </a:t>
            </a:r>
            <a:r>
              <a:rPr lang="en-US" sz="2400" dirty="0" err="1"/>
              <a:t>ctrl_pose_time</a:t>
            </a:r>
            <a:r>
              <a:rPr lang="en-US" sz="2400" dirty="0"/>
              <a:t>).</a:t>
            </a:r>
            <a:r>
              <a:rPr lang="en-US" sz="2400" dirty="0" err="1"/>
              <a:t>toSec</a:t>
            </a:r>
            <a:r>
              <a:rPr lang="en-US" sz="2400" dirty="0"/>
              <a:t>() - 1.0) &gt; 0.2){      </a:t>
            </a:r>
          </a:p>
          <a:p>
            <a:pPr lvl="1"/>
            <a:r>
              <a:rPr lang="en-US" sz="2400" dirty="0"/>
              <a:t>ROS_WARN(" Target Pose jitter is: ~%f",(</a:t>
            </a:r>
            <a:r>
              <a:rPr lang="en-US" sz="2400" dirty="0" err="1"/>
              <a:t>ros</a:t>
            </a:r>
            <a:r>
              <a:rPr lang="en-US" sz="2400" dirty="0"/>
              <a:t>::Time::now() - </a:t>
            </a:r>
            <a:r>
              <a:rPr lang="en-US" sz="2400" dirty="0" err="1"/>
              <a:t>ctrl_pose_time</a:t>
            </a:r>
            <a:r>
              <a:rPr lang="en-US" sz="2400" dirty="0"/>
              <a:t>).</a:t>
            </a:r>
            <a:r>
              <a:rPr lang="en-US" sz="2400" dirty="0" err="1"/>
              <a:t>toSec</a:t>
            </a:r>
            <a:r>
              <a:rPr lang="en-US" sz="2400" dirty="0"/>
              <a:t>());       </a:t>
            </a:r>
          </a:p>
          <a:p>
            <a:pPr lvl="1"/>
            <a:r>
              <a:rPr lang="en-US" sz="2400" dirty="0"/>
              <a:t>failure = true; </a:t>
            </a:r>
          </a:p>
          <a:p>
            <a:r>
              <a:rPr lang="en-US" sz="2400" dirty="0"/>
              <a:t>    }</a:t>
            </a:r>
          </a:p>
          <a:p>
            <a:r>
              <a:rPr lang="en-US" sz="2400" dirty="0"/>
              <a:t>} </a:t>
            </a:r>
          </a:p>
          <a:p>
            <a:r>
              <a:rPr lang="en-US" sz="2400" dirty="0" err="1"/>
              <a:t>ctrl_pose_time</a:t>
            </a:r>
            <a:r>
              <a:rPr lang="en-US" sz="2400" dirty="0"/>
              <a:t> = </a:t>
            </a:r>
            <a:r>
              <a:rPr lang="en-US" sz="2400" dirty="0" err="1"/>
              <a:t>ros</a:t>
            </a:r>
            <a:r>
              <a:rPr lang="en-US" sz="2400" dirty="0"/>
              <a:t>::Time::now();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5693907"/>
            <a:ext cx="10515600" cy="546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Monitor Node</a:t>
            </a:r>
          </a:p>
        </p:txBody>
      </p:sp>
    </p:spTree>
    <p:extLst>
      <p:ext uri="{BB962C8B-B14F-4D97-AF65-F5344CB8AC3E}">
        <p14:creationId xmlns:p14="http://schemas.microsoft.com/office/powerpoint/2010/main" val="188032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8" y="1690688"/>
            <a:ext cx="5803995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15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95" y="1690688"/>
            <a:ext cx="5533625" cy="414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0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2559"/>
            <a:ext cx="10515600" cy="782540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537" y="1787021"/>
            <a:ext cx="10387263" cy="3282284"/>
          </a:xfrm>
        </p:spPr>
        <p:txBody>
          <a:bodyPr>
            <a:normAutofit/>
          </a:bodyPr>
          <a:lstStyle/>
          <a:p>
            <a:r>
              <a:rPr lang="en-US" sz="4000" dirty="0"/>
              <a:t>Simulation observer and logs</a:t>
            </a:r>
          </a:p>
          <a:p>
            <a:r>
              <a:rPr lang="en-US" sz="4000" dirty="0"/>
              <a:t>Inject artificial jitter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16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48" y="1787021"/>
            <a:ext cx="3422652" cy="28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11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7208"/>
            <a:ext cx="10515600" cy="798998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2820"/>
            <a:ext cx="10515600" cy="139245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Reduce detrimental effects jitter</a:t>
            </a:r>
          </a:p>
          <a:p>
            <a:pPr marL="0" indent="0" algn="ctr">
              <a:buNone/>
            </a:pPr>
            <a:r>
              <a:rPr lang="en-US" dirty="0"/>
              <a:t>Pitch and Roll tests</a:t>
            </a:r>
          </a:p>
          <a:p>
            <a:pPr marL="0" indent="0" algn="ctr">
              <a:buNone/>
            </a:pPr>
            <a:r>
              <a:rPr lang="en-US" dirty="0"/>
              <a:t>Monitor and warn jitter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17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07" y="2446308"/>
            <a:ext cx="4705766" cy="3527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1" y="2561553"/>
            <a:ext cx="6328611" cy="35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089"/>
            <a:ext cx="10515600" cy="894628"/>
          </a:xfrm>
        </p:spPr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253" y="1428198"/>
            <a:ext cx="6137635" cy="4811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Use of UAVs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Advantages:</a:t>
            </a:r>
          </a:p>
          <a:p>
            <a:r>
              <a:rPr lang="en-US" dirty="0"/>
              <a:t> Man-hours required to perform a task </a:t>
            </a:r>
          </a:p>
          <a:p>
            <a:r>
              <a:rPr lang="en-US" dirty="0"/>
              <a:t> Human risk in hazardous environments</a:t>
            </a:r>
          </a:p>
          <a:p>
            <a:r>
              <a:rPr lang="en-US" dirty="0"/>
              <a:t> Economic cost per task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Disadvantage:</a:t>
            </a:r>
          </a:p>
          <a:p>
            <a:r>
              <a:rPr lang="en-US" dirty="0"/>
              <a:t>Low reliability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2</a:t>
            </a:fld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37659" y="1428198"/>
            <a:ext cx="0" cy="341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995187" y="3050539"/>
            <a:ext cx="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88904" y="3559381"/>
            <a:ext cx="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8904" y="4090636"/>
            <a:ext cx="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74" y="4090636"/>
            <a:ext cx="2770978" cy="25303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650" y="949716"/>
            <a:ext cx="4378176" cy="29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36264" y="5987381"/>
            <a:ext cx="2743200" cy="365125"/>
          </a:xfrm>
        </p:spPr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3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664" y="1388609"/>
            <a:ext cx="11353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Heredia, G., et al. (2009). Multi-Unmanned Aerial Vehicle (UAV) Cooperative Fault Detection Employing Differential Global Positioning (DGPS), Inertial and Vision Sensors.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Vu, L., </a:t>
            </a:r>
            <a:r>
              <a:rPr lang="en-US" sz="3200" dirty="0" err="1"/>
              <a:t>Morgansen</a:t>
            </a:r>
            <a:r>
              <a:rPr lang="en-US" sz="3200" dirty="0"/>
              <a:t>, K. A. (2010). Stability of Time-Delay Feedback Switched Linear Systems. </a:t>
            </a:r>
            <a:r>
              <a:rPr lang="en-US" sz="3200" i="1" dirty="0"/>
              <a:t>IEEE Transactions on Automatic Control.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Sztipanovits</a:t>
            </a:r>
            <a:r>
              <a:rPr lang="en-US" sz="3200" dirty="0"/>
              <a:t>, J., et al. (2012). Toward a Science of Cyber-Physical System Integration. </a:t>
            </a:r>
            <a:r>
              <a:rPr lang="en-US" sz="3200" i="1" dirty="0"/>
              <a:t>Proceedings of the IEEE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417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29"/>
            <a:ext cx="10515600" cy="7857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Investigation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381" y="2582778"/>
            <a:ext cx="8883316" cy="1459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Can an Unmanned Aerial Vehicle be made safe in the presence of unbounded jitter? 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4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10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246"/>
            <a:ext cx="10515600" cy="706930"/>
          </a:xfrm>
        </p:spPr>
        <p:txBody>
          <a:bodyPr/>
          <a:lstStyle/>
          <a:p>
            <a:pPr algn="ctr"/>
            <a:r>
              <a:rPr lang="en-US" dirty="0"/>
              <a:t>Observable Jitter Symptoms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7768"/>
            <a:ext cx="10515600" cy="23307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Additional time taken to perform a maneuver.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Quicker than normal transition through a maneuver.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maneuver was not observed at all.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Performance of additional maneuvers than those tasked.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5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12" y="3036001"/>
            <a:ext cx="5871775" cy="332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94756" y="1049868"/>
            <a:ext cx="5926666" cy="310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576" y="-32127"/>
            <a:ext cx="5410202" cy="5990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Flight System Failure Test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6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3386" y="566963"/>
            <a:ext cx="146304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Flight</a:t>
            </a:r>
          </a:p>
        </p:txBody>
      </p:sp>
      <p:sp>
        <p:nvSpPr>
          <p:cNvPr id="8" name="Rectangle 7"/>
          <p:cNvSpPr/>
          <p:nvPr/>
        </p:nvSpPr>
        <p:spPr>
          <a:xfrm>
            <a:off x="4256695" y="2487203"/>
            <a:ext cx="3736427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Vehicle and DC power supply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1964" y="3127283"/>
            <a:ext cx="166589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on Vehicle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70281" y="1866351"/>
            <a:ext cx="5509248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communication with Indoor positioning system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8911" y="5047523"/>
            <a:ext cx="457200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Observe vehicle as it performs test maneuvers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77564" y="4407443"/>
            <a:ext cx="3494693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Launch Automatic Testing 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5031" y="5597949"/>
            <a:ext cx="4319759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Testing Software Automatically Shuts Down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73471" y="3786591"/>
            <a:ext cx="3702868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communication with vehicle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46274" y="1197429"/>
            <a:ext cx="5357261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communication with DC power supply sensors</a:t>
            </a:r>
          </a:p>
        </p:txBody>
      </p:sp>
      <p:cxnSp>
        <p:nvCxnSpPr>
          <p:cNvPr id="22" name="Straight Arrow Connector 21"/>
          <p:cNvCxnSpPr>
            <a:stCxn id="7" idx="2"/>
            <a:endCxn id="19" idx="0"/>
          </p:cNvCxnSpPr>
          <p:nvPr/>
        </p:nvCxnSpPr>
        <p:spPr>
          <a:xfrm flipH="1">
            <a:off x="6124905" y="841283"/>
            <a:ext cx="1" cy="35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7" idx="3"/>
            <a:endCxn id="12" idx="3"/>
          </p:cNvCxnSpPr>
          <p:nvPr/>
        </p:nvCxnSpPr>
        <p:spPr>
          <a:xfrm flipH="1" flipV="1">
            <a:off x="7872257" y="4544603"/>
            <a:ext cx="470989" cy="1887206"/>
          </a:xfrm>
          <a:prstGeom prst="bentConnector3">
            <a:avLst>
              <a:gd name="adj1" fmla="val -485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/>
          <p:cNvSpPr/>
          <p:nvPr/>
        </p:nvSpPr>
        <p:spPr>
          <a:xfrm>
            <a:off x="3906565" y="6129039"/>
            <a:ext cx="4436681" cy="605540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Perform Another Test</a:t>
            </a:r>
          </a:p>
        </p:txBody>
      </p:sp>
      <p:cxnSp>
        <p:nvCxnSpPr>
          <p:cNvPr id="40" name="Straight Arrow Connector 39"/>
          <p:cNvCxnSpPr>
            <a:stCxn id="19" idx="2"/>
            <a:endCxn id="10" idx="0"/>
          </p:cNvCxnSpPr>
          <p:nvPr/>
        </p:nvCxnSpPr>
        <p:spPr>
          <a:xfrm>
            <a:off x="6124905" y="1471749"/>
            <a:ext cx="0" cy="394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2"/>
            <a:endCxn id="8" idx="0"/>
          </p:cNvCxnSpPr>
          <p:nvPr/>
        </p:nvCxnSpPr>
        <p:spPr>
          <a:xfrm>
            <a:off x="6124905" y="2140671"/>
            <a:ext cx="4" cy="346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2"/>
            <a:endCxn id="9" idx="0"/>
          </p:cNvCxnSpPr>
          <p:nvPr/>
        </p:nvCxnSpPr>
        <p:spPr>
          <a:xfrm>
            <a:off x="6124909" y="2761523"/>
            <a:ext cx="0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</p:cNvCxnSpPr>
          <p:nvPr/>
        </p:nvCxnSpPr>
        <p:spPr>
          <a:xfrm>
            <a:off x="6124909" y="3401603"/>
            <a:ext cx="1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8" idx="2"/>
            <a:endCxn id="12" idx="0"/>
          </p:cNvCxnSpPr>
          <p:nvPr/>
        </p:nvCxnSpPr>
        <p:spPr>
          <a:xfrm>
            <a:off x="6124905" y="4060911"/>
            <a:ext cx="6" cy="346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2"/>
            <a:endCxn id="11" idx="0"/>
          </p:cNvCxnSpPr>
          <p:nvPr/>
        </p:nvCxnSpPr>
        <p:spPr>
          <a:xfrm>
            <a:off x="6124911" y="4681763"/>
            <a:ext cx="0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2"/>
            <a:endCxn id="13" idx="0"/>
          </p:cNvCxnSpPr>
          <p:nvPr/>
        </p:nvCxnSpPr>
        <p:spPr>
          <a:xfrm>
            <a:off x="6124911" y="5321843"/>
            <a:ext cx="0" cy="276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2"/>
            <a:endCxn id="37" idx="0"/>
          </p:cNvCxnSpPr>
          <p:nvPr/>
        </p:nvCxnSpPr>
        <p:spPr>
          <a:xfrm flipH="1">
            <a:off x="6124906" y="5872269"/>
            <a:ext cx="5" cy="256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04174" y="6294649"/>
            <a:ext cx="1463040" cy="27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Cease Testing</a:t>
            </a:r>
          </a:p>
        </p:txBody>
      </p:sp>
      <p:cxnSp>
        <p:nvCxnSpPr>
          <p:cNvPr id="67" name="Straight Arrow Connector 66"/>
          <p:cNvCxnSpPr>
            <a:stCxn id="37" idx="1"/>
            <a:endCxn id="58" idx="3"/>
          </p:cNvCxnSpPr>
          <p:nvPr/>
        </p:nvCxnSpPr>
        <p:spPr>
          <a:xfrm flipH="1">
            <a:off x="3067214" y="6431809"/>
            <a:ext cx="8393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610600" y="5687603"/>
            <a:ext cx="7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03597" y="6008092"/>
            <a:ext cx="7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6274" y="3127283"/>
            <a:ext cx="15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</a:t>
            </a:r>
          </a:p>
        </p:txBody>
      </p:sp>
      <p:pic>
        <p:nvPicPr>
          <p:cNvPr id="30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99" y="2487203"/>
            <a:ext cx="2951710" cy="2752270"/>
          </a:xfr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" y="772301"/>
            <a:ext cx="2988335" cy="52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" t="2113" r="4979"/>
          <a:stretch/>
        </p:blipFill>
        <p:spPr>
          <a:xfrm>
            <a:off x="2377448" y="547766"/>
            <a:ext cx="7806215" cy="62214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610600" y="646129"/>
            <a:ext cx="3539361" cy="618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432"/>
            <a:ext cx="10515600" cy="735889"/>
          </a:xfrm>
        </p:spPr>
        <p:txBody>
          <a:bodyPr/>
          <a:lstStyle/>
          <a:p>
            <a:pPr algn="ctr"/>
            <a:r>
              <a:rPr lang="en-US" dirty="0"/>
              <a:t>Automated Test Maneuvers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614925"/>
            <a:ext cx="3070578" cy="155254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 motors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and roll tests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55080" y="4538133"/>
            <a:ext cx="85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940" y="2009422"/>
            <a:ext cx="207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59030" y="3166531"/>
            <a:ext cx="85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510528" y="3366586"/>
            <a:ext cx="0" cy="1371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6584" y="2365024"/>
            <a:ext cx="2077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Axis Translations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and w/o Rotations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73600" y="2889957"/>
            <a:ext cx="3642134" cy="9708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88128" y="2754901"/>
            <a:ext cx="2844800" cy="12417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510528" y="1994984"/>
            <a:ext cx="0" cy="1371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988303" y="629689"/>
            <a:ext cx="2077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Axis Translations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and w/o Rotations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086969" y="2271032"/>
            <a:ext cx="812234" cy="22175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088128" y="1376039"/>
            <a:ext cx="1788724" cy="886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98151" y="2443858"/>
            <a:ext cx="2077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Axis Translation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Rotation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97573" y="5062530"/>
            <a:ext cx="3070578" cy="1552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Translation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Shutdown Motors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088128" y="1376039"/>
            <a:ext cx="1422400" cy="1990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80289" y="1994984"/>
            <a:ext cx="430239" cy="2543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3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6" grpId="1"/>
      <p:bldP spid="9" grpId="0"/>
      <p:bldP spid="29" grpId="0"/>
      <p:bldP spid="33" grpId="0"/>
      <p:bldP spid="43" grpId="0"/>
      <p:bldP spid="18" grpId="0"/>
      <p:bldP spid="2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354" y="0"/>
            <a:ext cx="5063093" cy="788276"/>
          </a:xfrm>
        </p:spPr>
        <p:txBody>
          <a:bodyPr/>
          <a:lstStyle/>
          <a:p>
            <a:r>
              <a:rPr lang="en-US" dirty="0"/>
              <a:t>Flight System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85332" y="6292622"/>
            <a:ext cx="2743200" cy="365125"/>
          </a:xfrm>
        </p:spPr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pPr/>
              <a:t>8</a:t>
            </a:fld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631522" y="788276"/>
          <a:ext cx="10092266" cy="5525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8024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C219-6B3E-4013-91D6-20742D6450D7}" type="slidenum">
              <a:rPr lang="en-US" smtClean="0">
                <a:solidFill>
                  <a:srgbClr val="FF0000"/>
                </a:solidFill>
              </a:rPr>
              <a:t>9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0" y="1174374"/>
            <a:ext cx="10484920" cy="5262095"/>
          </a:xfrm>
        </p:spPr>
      </p:pic>
      <p:sp>
        <p:nvSpPr>
          <p:cNvPr id="5" name="TextBox 4"/>
          <p:cNvSpPr txBox="1"/>
          <p:nvPr/>
        </p:nvSpPr>
        <p:spPr>
          <a:xfrm>
            <a:off x="3278628" y="299227"/>
            <a:ext cx="5566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Simple Control Diagram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29423" y="299155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Cat5E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4978" y="5525912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-Pro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9557" y="5576711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-Pro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394" y="3047999"/>
            <a:ext cx="165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Process/Thread</a:t>
            </a:r>
          </a:p>
        </p:txBody>
      </p:sp>
    </p:spTree>
    <p:extLst>
      <p:ext uri="{BB962C8B-B14F-4D97-AF65-F5344CB8AC3E}">
        <p14:creationId xmlns:p14="http://schemas.microsoft.com/office/powerpoint/2010/main" val="2908523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919</Words>
  <Application>Microsoft Office PowerPoint</Application>
  <PresentationFormat>Widescreen</PresentationFormat>
  <Paragraphs>164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Unmanned Aerial Vehicle Flight System Jitter Analysis</vt:lpstr>
      <vt:lpstr>Motivation</vt:lpstr>
      <vt:lpstr>PowerPoint Presentation</vt:lpstr>
      <vt:lpstr>Project Investigation Topic</vt:lpstr>
      <vt:lpstr>Observable Jitter Symptoms</vt:lpstr>
      <vt:lpstr>Flight System Failure Test </vt:lpstr>
      <vt:lpstr>Automated Test Maneuvers</vt:lpstr>
      <vt:lpstr>Flight System Failures</vt:lpstr>
      <vt:lpstr>PowerPoint Presentation</vt:lpstr>
      <vt:lpstr>Packet Time Delay Example 1</vt:lpstr>
      <vt:lpstr>Packet Time Delay Example 2</vt:lpstr>
      <vt:lpstr>Packet Time Delay Example 3</vt:lpstr>
      <vt:lpstr>Pose Jitter</vt:lpstr>
      <vt:lpstr>Method</vt:lpstr>
      <vt:lpstr>Experiments</vt:lpstr>
      <vt:lpstr>Future Work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Aerial Vehicle Flight System Failure and Radio Range Analysis</dc:title>
  <dc:creator>W. Willie Wells</dc:creator>
  <cp:lastModifiedBy>W. Willie Wells</cp:lastModifiedBy>
  <cp:revision>189</cp:revision>
  <dcterms:created xsi:type="dcterms:W3CDTF">2016-11-01T21:23:24Z</dcterms:created>
  <dcterms:modified xsi:type="dcterms:W3CDTF">2016-11-22T19:40:34Z</dcterms:modified>
</cp:coreProperties>
</file>